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34"/>
  </p:notesMasterIdLst>
  <p:handoutMasterIdLst>
    <p:handoutMasterId r:id="rId35"/>
  </p:handoutMasterIdLst>
  <p:sldIdLst>
    <p:sldId id="349" r:id="rId2"/>
    <p:sldId id="284" r:id="rId3"/>
    <p:sldId id="258" r:id="rId4"/>
    <p:sldId id="333" r:id="rId5"/>
    <p:sldId id="327" r:id="rId6"/>
    <p:sldId id="313" r:id="rId7"/>
    <p:sldId id="289" r:id="rId8"/>
    <p:sldId id="318" r:id="rId9"/>
    <p:sldId id="279" r:id="rId10"/>
    <p:sldId id="329" r:id="rId11"/>
    <p:sldId id="312" r:id="rId12"/>
    <p:sldId id="280" r:id="rId13"/>
    <p:sldId id="330" r:id="rId14"/>
    <p:sldId id="282" r:id="rId15"/>
    <p:sldId id="277" r:id="rId16"/>
    <p:sldId id="285" r:id="rId17"/>
    <p:sldId id="293" r:id="rId18"/>
    <p:sldId id="291" r:id="rId19"/>
    <p:sldId id="295" r:id="rId20"/>
    <p:sldId id="302" r:id="rId21"/>
    <p:sldId id="294" r:id="rId22"/>
    <p:sldId id="332" r:id="rId23"/>
    <p:sldId id="328" r:id="rId24"/>
    <p:sldId id="334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298" r:id="rId33"/>
  </p:sldIdLst>
  <p:sldSz cx="9144000" cy="6858000" type="screen4x3"/>
  <p:notesSz cx="6797675" cy="987425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B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78" autoAdjust="0"/>
  </p:normalViewPr>
  <p:slideViewPr>
    <p:cSldViewPr>
      <p:cViewPr varScale="1">
        <p:scale>
          <a:sx n="119" d="100"/>
          <a:sy n="119" d="100"/>
        </p:scale>
        <p:origin x="13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56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58"/>
    </p:cViewPr>
  </p:sorterViewPr>
  <p:notesViewPr>
    <p:cSldViewPr>
      <p:cViewPr varScale="1">
        <p:scale>
          <a:sx n="52" d="100"/>
          <a:sy n="52" d="100"/>
        </p:scale>
        <p:origin x="-293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32CD48-8422-41BB-A8F9-383F85773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C6E37-7E84-4655-9D98-96CD88358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DEF229-B4EE-4542-B22D-856BC1AEBD4B}" type="datetimeFigureOut">
              <a:rPr lang="en-GB"/>
              <a:pPr>
                <a:defRPr/>
              </a:pPr>
              <a:t>24/11/2020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35BB0-DA75-4C63-A10C-5F99A8982F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3924D-B1FE-4B9E-84E0-1BD609DC46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127" tIns="45564" rIns="91127" bIns="455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B31F5C-CE39-453D-831E-5FAF6AFF29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A7019A-96C5-44C4-B947-52EDD8D38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DBEE9-B673-4A81-9CDB-51749A6DC7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127" tIns="45564" rIns="91127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2D48D9-AE2F-40F3-9EF1-CED40D23D4E8}" type="datetimeFigureOut">
              <a:rPr lang="en-GB"/>
              <a:pPr>
                <a:defRPr/>
              </a:pPr>
              <a:t>24/11/2020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89814C-DC51-4EDC-80F4-EB7F7BA8DD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7" tIns="45564" rIns="91127" bIns="45564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8573B8-BC42-4442-ABAF-25C24513A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127" tIns="45564" rIns="91127" bIns="455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8BE03-BCBE-45C3-A675-E2F0B2EA5E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127" tIns="45564" rIns="91127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7490E-46E7-4301-B4BA-C353E59F6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127" tIns="45564" rIns="91127" bIns="455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6E22D7-AC02-4ABC-9526-6D6BF1E9CE2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E8FA3193-6150-417B-8F8B-30B22CFC04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D70E465-FF63-45D7-8802-96E5DDFAF3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090F3CF0-64D1-4433-B375-2836A29D8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C6DD67-C405-412C-B7A0-D76604CB4920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35616CE8-9203-469F-8364-20F0C33057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318293-3D64-4570-B2AC-78CB4E1E03D6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6083" name="Rectangle 7">
            <a:extLst>
              <a:ext uri="{FF2B5EF4-FFF2-40B4-BE49-F238E27FC236}">
                <a16:creationId xmlns:a16="http://schemas.microsoft.com/office/drawing/2014/main" id="{8439C93A-03E0-46A2-BD83-A591B451C6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1CB62B4-8A3C-4070-B5D8-7B99086E9E47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1846F365-E520-49AB-A745-47BE7F0F4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AB0744B1-231D-4E3A-849D-DAB08F483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AF33E270-4F91-4DD6-99A2-38DF887ACA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D85A35DF-C82D-41CD-BA63-0B395CB523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9EC2CD4C-E3F3-428A-A0D9-955F5095D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0901B6-C77B-4211-8C8C-877394A7238C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4B2D0836-2EC6-45A8-8486-DABB31F337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9E6E1627-9ED4-4006-84A8-55BEA39109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B7309B22-05D2-4903-8DE0-C2715F64E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57BD28-4CA3-46DA-85F5-247C031E63B5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8DD9E526-841F-4588-AFD4-8C852781E1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DA3EDF4B-76AD-4C32-8B3A-49EA29C5B1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1C092354-8572-489C-8748-0EC6F42CB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09A112-AE8E-4896-9028-BD8DAD34D24B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41F3ECC0-3902-4187-951E-EE0519BDD8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A990D08-3A8A-4FF5-85AC-6EFCD959D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F8B7611B-82AD-413E-9F9E-6241F20DA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C905D4-4CAA-4C82-8DAC-CEB1FFCD4CCD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A0143572-430C-4285-8D81-182F9366DE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BA46F66C-3F57-4E74-A71F-3FC1403E86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EC4C2041-3A70-4504-A413-3BBE867DDB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82237F-F353-4F6C-A279-C59CD02DE250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BA594B2C-27FF-4EC2-814E-8B6CBE0F88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113C2CC6-E7D4-4D1B-947E-1805316A45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FA75A987-C1E1-4C7E-9E0D-063522EDD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92332F-3E0A-40D4-8ED5-DB12DF762316}" type="slidenum">
              <a:rPr lang="en-GB" altLang="en-US"/>
              <a:pPr eaLnBrk="1" hangingPunct="1"/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DBF59353-0A6F-4794-8A5C-C3821E2418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A1DB8E8B-8EE7-4DDE-906D-5A7FE2D61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8ADCE999-B944-47E9-942F-948FD9F91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D9A9FB-651C-4C9F-A8F8-41C4D088A84F}" type="slidenum">
              <a:rPr lang="en-GB" altLang="en-US"/>
              <a:pPr eaLnBrk="1" hangingPunct="1"/>
              <a:t>21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96C479FA-B857-45FF-9C6E-EF3CD69379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0BBF76D-975C-47DA-8F3E-17F6A61BE0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31EE9FC-8A47-48E1-9ED1-A1A05CC5B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3A0004-718E-450A-AF15-30364E92CA6D}" type="slidenum">
              <a:rPr lang="en-GB" altLang="en-US"/>
              <a:pPr eaLnBrk="1" hangingPunct="1"/>
              <a:t>22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FDDB7414-2381-4198-983D-78CA02D5BA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483F71B-8D5D-445C-9851-F8EE814719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1FDA097-B7CB-4007-BD6D-7911E22F5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FDA27A-C35D-4826-BC71-12A93D80F3F8}" type="slidenum">
              <a:rPr lang="en-GB" altLang="en-US"/>
              <a:pPr eaLnBrk="1" hangingPunct="1"/>
              <a:t>23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31635802-2267-4C32-AA2D-E4646D7084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7484C54-B6E1-4337-8683-7F1BF6B7C2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85773AAF-96D9-4A66-AD25-51BE3A6B4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6CA09E-3669-4B82-BAA1-DF95CFA996C2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29E2B74E-8169-4D38-88B4-52437441F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00ECB26-809D-45B6-8672-C66E5D495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2B357EE4-CCC9-45F3-879E-63055E65C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1C471E-3F03-42B1-B5D7-11F665DD3AE2}" type="slidenum">
              <a:rPr lang="en-GB" altLang="en-US"/>
              <a:pPr eaLnBrk="1" hangingPunct="1"/>
              <a:t>32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1135499-76AD-4912-9F5E-8F9435BF49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BB71C6CC-259F-4573-A9B0-4FCD672D08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204AD1BA-D54C-4DD2-A1B1-21A986116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CC694F-334B-490C-97E8-BDF2FCF63CEA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BB58EB78-DE94-49AC-ADA2-B860938E3D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9E9B480-6737-453C-AD16-CFA11B57B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AF228FD-F355-44C9-B632-CF7A629A9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A31624-83FD-4CB8-BB37-E4BB1B8F9DB7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021F2AF-832F-4DD1-BE0A-C54D58953C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F5AECD-E635-4DE8-BADF-451309B1788E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D4501C81-4542-48A2-9CEB-827389ACA5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FE7A8-7335-44DA-AE5A-1779C699BD2A}" type="slidenum">
              <a:rPr lang="en-GB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0FBA637E-B243-4E4B-BCF0-AC4E0D0F51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916A67FB-3E21-421E-8677-C7093BCE2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17310DD7-D419-480F-B7C4-8D8D85A44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34831382-F620-4B50-949A-FE6109814E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71E8236A-B7D5-4A8C-B0A2-2F7766A7EA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9914F2-78EB-40D6-B742-BD959E66F9C1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F4D100E6-AFA8-49E7-A95F-D70633173B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4F9A6E-383B-40BE-BDB5-155E50A8E0D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BBA26F32-3654-4718-B846-C951607430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2FA5FB0-D31C-4794-BBDE-15973A430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F95B6BB-3CEB-4544-A311-25982F00A6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28D78D7-86EF-4721-886F-958772B9FC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04BF68F6-038B-454D-8F9D-99B4AD71D1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057103-1A08-4C1D-8D55-8D7BF145B4DD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96968B2-C15E-4AF9-A69B-475DCC192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D694662-0708-4B9D-9FB1-E025BC500F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EDEFA100-44CC-44B7-86DE-1071DF960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8188" indent="-2841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6650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92263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46288" indent="-2270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78A2B7-37A0-438D-920A-DA0B3C9B12EA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3519884"/>
            <a:ext cx="6858000" cy="852611"/>
          </a:xfrm>
        </p:spPr>
        <p:txBody>
          <a:bodyPr anchor="b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90950"/>
            <a:ext cx="6858000" cy="533234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61379" y="3459502"/>
            <a:ext cx="5519852" cy="163557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63"/>
              </a:lnSpc>
            </a:pPr>
            <a:endParaRPr lang="en-US" sz="1350" kern="0" dirty="0">
              <a:solidFill>
                <a:srgbClr val="666F70"/>
              </a:solidFill>
              <a:latin typeface="Adobe Garamond Pro"/>
              <a:cs typeface="Adobe Garamond Pro"/>
            </a:endParaRPr>
          </a:p>
          <a:p>
            <a:pPr>
              <a:lnSpc>
                <a:spcPts val="3263"/>
              </a:lnSpc>
            </a:pPr>
            <a:endParaRPr lang="en-US" sz="1350" kern="0" dirty="0">
              <a:solidFill>
                <a:srgbClr val="666F70"/>
              </a:solidFill>
              <a:latin typeface="Adobe Garamond Pro"/>
              <a:cs typeface="Adobe Garamond Pro"/>
            </a:endParaRPr>
          </a:p>
          <a:p>
            <a:pPr>
              <a:lnSpc>
                <a:spcPts val="3263"/>
              </a:lnSpc>
            </a:pPr>
            <a:endParaRPr lang="en-US" sz="1350" kern="0" dirty="0">
              <a:solidFill>
                <a:srgbClr val="666F70"/>
              </a:solidFill>
              <a:latin typeface="Adobe Garamond Pro"/>
              <a:cs typeface="Adobe Garamond Pro"/>
            </a:endParaRPr>
          </a:p>
          <a:p>
            <a:pPr>
              <a:lnSpc>
                <a:spcPts val="3263"/>
              </a:lnSpc>
            </a:pPr>
            <a:endParaRPr lang="en-US" sz="1350" kern="0" dirty="0">
              <a:solidFill>
                <a:srgbClr val="666F70"/>
              </a:solidFill>
              <a:latin typeface="Adobe Garamond Pro"/>
              <a:cs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29827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Picture, with small t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01BEC9-C1B8-4C28-A34E-428383016D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8653" y="756661"/>
            <a:ext cx="4026694" cy="38735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69B3F-DC1B-46DC-B535-094EB1F61F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8654" y="4762500"/>
            <a:ext cx="4026694" cy="457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E58EAC-9FDD-467D-8DD3-A961CEF6A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58654" y="5303838"/>
            <a:ext cx="4026694" cy="88106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90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Picture and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5746E-4D53-487A-846A-9EC47050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60B4CB5-EECB-4CDA-889C-EA430BAF91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5505" y="1322389"/>
            <a:ext cx="4308698" cy="4371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618565-5CE0-4281-8996-1A4A14ADF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9798" y="1329951"/>
            <a:ext cx="4236819" cy="43719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97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3BB9-09C1-4112-8353-F72D74F3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5A780A5-4401-470D-81B8-4F190269AED2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215504" y="1322389"/>
            <a:ext cx="8693944" cy="4721225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3A43-978B-4FFC-A272-859350F9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0B286B9-D1A0-4899-B824-E9189893E88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15504" y="1335088"/>
            <a:ext cx="8641556" cy="45339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13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EA52-70F0-4909-BE68-B8D4BCE6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018DE79-567B-431E-9D29-B73F40917FE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215537" y="1396314"/>
            <a:ext cx="8641080" cy="434957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134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ext and x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47D32-32CD-4B4F-8FE1-A339AB6F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0EEA9CA-0E07-4A2A-B378-9C06C08C73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5504" y="3392806"/>
            <a:ext cx="4279604" cy="25923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283D38-DA11-4F9F-A5C9-9760CE0E6D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504" y="1280481"/>
            <a:ext cx="8641556" cy="2036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AF7D06-E68A-43A3-BF5C-0C261237E3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1" y="3392489"/>
            <a:ext cx="4279106" cy="25923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4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0E2A-1560-4452-93FB-28600A25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843B22A-7319-43CB-BCBB-F13DCDF2AF4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507577" y="1338263"/>
            <a:ext cx="4349483" cy="47053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7E03F5-ED46-4616-88A8-03AC4F6876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504" y="1338263"/>
            <a:ext cx="4211240" cy="4705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999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3AE4-3AAE-4DBD-8B90-7D996791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5F38657-D54B-455E-AF32-39E2EEDD6F7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13317" y="1271589"/>
            <a:ext cx="4143744" cy="46132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BE78A9-6217-4B4F-A0EA-63A30BA1F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503" y="1271589"/>
            <a:ext cx="4356497" cy="4613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932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12EC-BA11-4E6A-AF50-E8E3742F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58757F3-99BA-437D-849B-A23FA587BD2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15504" y="1263650"/>
            <a:ext cx="8641556" cy="4705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762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Onli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53068-4052-4D2B-965E-BE0EEE4A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73E6273B-686E-4F88-81F7-D4085679830F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215504" y="1271589"/>
            <a:ext cx="8641556" cy="4605337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41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C33C-EA98-45EA-B924-80B762B6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110798"/>
            <a:ext cx="8641080" cy="8235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CF4A4-A9EB-44F0-BD79-F9357A638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223" y="3025775"/>
            <a:ext cx="8641556" cy="823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30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XT &amp; Onli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2DAC-646F-4457-A85D-781E8D40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BB9B324E-CCCD-4066-9DB2-C194ED36F8A0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4572000" y="1330325"/>
            <a:ext cx="4285060" cy="4654550"/>
          </a:xfrm>
        </p:spPr>
        <p:txBody>
          <a:bodyPr/>
          <a:lstStyle/>
          <a:p>
            <a:r>
              <a:rPr lang="en-US"/>
              <a:t>Click icon to add online image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D048CD-471F-4640-AEEF-436A1A9E8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537" y="1329950"/>
            <a:ext cx="4248150" cy="4654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36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" y="365126"/>
            <a:ext cx="8641080" cy="890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A017F-D624-4312-A510-785B818D7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538" y="1413165"/>
            <a:ext cx="4356462" cy="4543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F9E06F4A-DEF6-4BB2-8E25-5DC3CDEBC50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700848" y="1413165"/>
            <a:ext cx="4155770" cy="4543499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5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55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B120C8-FC03-46A1-AB05-5F00BEB40A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504" y="1263650"/>
            <a:ext cx="4296230" cy="4795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8D015-5F1D-4B1B-BB8A-D10E4368E2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2267" y="1263650"/>
            <a:ext cx="4224793" cy="4795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58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CA5AB-4F27-4608-A4C6-2606D926B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FDAEF-80A6-4F5A-B6D3-EE4B314F7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504" y="1363663"/>
            <a:ext cx="8641556" cy="45051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46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CA Ad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8" y="365126"/>
            <a:ext cx="870609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38" y="1825625"/>
            <a:ext cx="8706098" cy="41441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21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C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7" y="365126"/>
            <a:ext cx="8722128" cy="823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038" y="1340341"/>
            <a:ext cx="4286432" cy="525530"/>
          </a:xfrm>
        </p:spPr>
        <p:txBody>
          <a:bodyPr anchor="b"/>
          <a:lstStyle>
            <a:lvl1pPr marL="0" indent="0" algn="l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038" y="2017175"/>
            <a:ext cx="4286432" cy="4000567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733" y="1340340"/>
            <a:ext cx="4286432" cy="525530"/>
          </a:xfrm>
        </p:spPr>
        <p:txBody>
          <a:bodyPr anchor="b"/>
          <a:lstStyle>
            <a:lvl1pPr marL="0" indent="0" algn="l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732" y="2017172"/>
            <a:ext cx="4286432" cy="4000570"/>
          </a:xfrm>
        </p:spPr>
        <p:txBody>
          <a:bodyPr/>
          <a:lstStyle>
            <a:lvl2pPr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95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1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4F66-FA54-4F3F-B657-B9AE035A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12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A Title, Txt,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7F0FC-DC2B-4EDF-BB5E-39921B0F67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14058" y="640081"/>
            <a:ext cx="4170910" cy="5403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F0309B-E6CF-41F2-A669-D3FECA9DA6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369" y="640082"/>
            <a:ext cx="3965171" cy="13050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4575EE-297D-4EFE-9857-8DE53829BD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4807" y="2019301"/>
            <a:ext cx="3965972" cy="402405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92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72231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537" y="365126"/>
            <a:ext cx="864108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537" y="1293223"/>
            <a:ext cx="8641080" cy="4725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1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49" r:id="rId2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D5468B-E141-428A-894C-337DD379E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en-GB" sz="3600" b="1" dirty="0"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en-GB" sz="3600" b="1" dirty="0">
              <a:ea typeface="Tahoma" pitchFamily="34" charset="0"/>
              <a:cs typeface="Tahom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4000" b="1" dirty="0">
                <a:ea typeface="Verdana" pitchFamily="34" charset="0"/>
                <a:cs typeface="Verdana" pitchFamily="34" charset="0"/>
              </a:rPr>
              <a:t>Working Memory and Autism</a:t>
            </a: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8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19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5000" b="1" dirty="0"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09A42CD6-46D1-469A-BAED-1A70A677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41438"/>
            <a:ext cx="23764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>
            <a:extLst>
              <a:ext uri="{FF2B5EF4-FFF2-40B4-BE49-F238E27FC236}">
                <a16:creationId xmlns:a16="http://schemas.microsoft.com/office/drawing/2014/main" id="{CCDB512D-9572-47B7-9263-94C26D2B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20763"/>
            <a:ext cx="8291512" cy="49291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Overload of information- instructions lengthy.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As tasks became more complex informal observations showed that some children found it more difficult to engage in the task at hand.</a:t>
            </a:r>
            <a:br>
              <a:rPr lang="en-GB" sz="2400" dirty="0"/>
            </a:b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Strategies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Hands on knees , feet firmly on floor (visuals)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Explained using visual cues same and opposite e.g. books, pencils, rulers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Repeated voice over instructions slowly using First and Then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en-GB" sz="2400" dirty="0"/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9493E-CCA3-41B0-918C-2333FACEAFA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Spatial Recall – Informal observations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5">
            <a:extLst>
              <a:ext uri="{FF2B5EF4-FFF2-40B4-BE49-F238E27FC236}">
                <a16:creationId xmlns:a16="http://schemas.microsoft.com/office/drawing/2014/main" id="{C67A8BC4-AFE9-4B2B-8794-6DC8DCCD3F27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3200" b="1"/>
              <a:t>Verbal working memory: Listening Recall</a:t>
            </a:r>
            <a:endParaRPr lang="en-GB" altLang="en-US" sz="4000" b="1"/>
          </a:p>
        </p:txBody>
      </p:sp>
      <p:grpSp>
        <p:nvGrpSpPr>
          <p:cNvPr id="13315" name="Group 1">
            <a:extLst>
              <a:ext uri="{FF2B5EF4-FFF2-40B4-BE49-F238E27FC236}">
                <a16:creationId xmlns:a16="http://schemas.microsoft.com/office/drawing/2014/main" id="{D0DC04E6-A5C4-4EA2-BC2C-46F23028DDB9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1116013"/>
            <a:ext cx="6534249" cy="2794818"/>
            <a:chOff x="53975" y="1138238"/>
            <a:chExt cx="8982075" cy="4186237"/>
          </a:xfrm>
        </p:grpSpPr>
        <p:grpSp>
          <p:nvGrpSpPr>
            <p:cNvPr id="13318" name="Group 2">
              <a:extLst>
                <a:ext uri="{FF2B5EF4-FFF2-40B4-BE49-F238E27FC236}">
                  <a16:creationId xmlns:a16="http://schemas.microsoft.com/office/drawing/2014/main" id="{EBEFAAC9-8E5D-4EB9-A182-5DDBACB7E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5513" y="1557338"/>
              <a:ext cx="1800225" cy="2081212"/>
              <a:chOff x="1383" y="1389"/>
              <a:chExt cx="1134" cy="1311"/>
            </a:xfrm>
          </p:grpSpPr>
          <p:pic>
            <p:nvPicPr>
              <p:cNvPr id="13331" name="Picture 4" descr="clipart_child">
                <a:extLst>
                  <a:ext uri="{FF2B5EF4-FFF2-40B4-BE49-F238E27FC236}">
                    <a16:creationId xmlns:a16="http://schemas.microsoft.com/office/drawing/2014/main" id="{032CC903-2BF0-41F0-B11F-48FDDE13E2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2024"/>
                <a:ext cx="681" cy="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2" name="AutoShape 5">
                <a:extLst>
                  <a:ext uri="{FF2B5EF4-FFF2-40B4-BE49-F238E27FC236}">
                    <a16:creationId xmlns:a16="http://schemas.microsoft.com/office/drawing/2014/main" id="{B58AEBC9-B1F3-444C-BA07-781F3BC31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" y="1389"/>
                <a:ext cx="1134" cy="383"/>
              </a:xfrm>
              <a:prstGeom prst="wedgeRoundRectCallout">
                <a:avLst>
                  <a:gd name="adj1" fmla="val -17106"/>
                  <a:gd name="adj2" fmla="val 121278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false</a:t>
                </a:r>
              </a:p>
            </p:txBody>
          </p:sp>
        </p:grpSp>
        <p:grpSp>
          <p:nvGrpSpPr>
            <p:cNvPr id="13319" name="Group 5">
              <a:extLst>
                <a:ext uri="{FF2B5EF4-FFF2-40B4-BE49-F238E27FC236}">
                  <a16:creationId xmlns:a16="http://schemas.microsoft.com/office/drawing/2014/main" id="{0BD879C0-DF16-4187-A9E6-F12D78861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35825" y="1196975"/>
              <a:ext cx="1800225" cy="2047875"/>
              <a:chOff x="4513" y="1071"/>
              <a:chExt cx="1134" cy="1290"/>
            </a:xfrm>
          </p:grpSpPr>
          <p:pic>
            <p:nvPicPr>
              <p:cNvPr id="13329" name="Picture 7" descr="clipart_child">
                <a:extLst>
                  <a:ext uri="{FF2B5EF4-FFF2-40B4-BE49-F238E27FC236}">
                    <a16:creationId xmlns:a16="http://schemas.microsoft.com/office/drawing/2014/main" id="{C06E5260-E43C-4410-85A9-007827A7AD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8" y="1706"/>
                <a:ext cx="660" cy="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0" name="AutoShape 8">
                <a:extLst>
                  <a:ext uri="{FF2B5EF4-FFF2-40B4-BE49-F238E27FC236}">
                    <a16:creationId xmlns:a16="http://schemas.microsoft.com/office/drawing/2014/main" id="{3FBCC142-E33E-48AE-8F1D-4D9E5D446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" y="1071"/>
                <a:ext cx="1134" cy="383"/>
              </a:xfrm>
              <a:prstGeom prst="wedgeRoundRectCallout">
                <a:avLst>
                  <a:gd name="adj1" fmla="val 7671"/>
                  <a:gd name="adj2" fmla="val 134597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false</a:t>
                </a:r>
              </a:p>
            </p:txBody>
          </p:sp>
        </p:grpSp>
        <p:grpSp>
          <p:nvGrpSpPr>
            <p:cNvPr id="13320" name="Group 8">
              <a:extLst>
                <a:ext uri="{FF2B5EF4-FFF2-40B4-BE49-F238E27FC236}">
                  <a16:creationId xmlns:a16="http://schemas.microsoft.com/office/drawing/2014/main" id="{BDEDBD79-828A-4F0F-B63E-7BF72A54BD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6975" y="3933825"/>
              <a:ext cx="3676650" cy="1390650"/>
              <a:chOff x="2290" y="2614"/>
              <a:chExt cx="2858" cy="1082"/>
            </a:xfrm>
          </p:grpSpPr>
          <p:pic>
            <p:nvPicPr>
              <p:cNvPr id="13327" name="Picture 11" descr="clipart_child">
                <a:extLst>
                  <a:ext uri="{FF2B5EF4-FFF2-40B4-BE49-F238E27FC236}">
                    <a16:creationId xmlns:a16="http://schemas.microsoft.com/office/drawing/2014/main" id="{719719FB-991A-4877-89A6-FBADD89509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0" y="2840"/>
                <a:ext cx="862" cy="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28" name="AutoShape 12">
                <a:extLst>
                  <a:ext uri="{FF2B5EF4-FFF2-40B4-BE49-F238E27FC236}">
                    <a16:creationId xmlns:a16="http://schemas.microsoft.com/office/drawing/2014/main" id="{6F7027F4-22F7-486D-BE9A-F42E74FC00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614"/>
                <a:ext cx="1542" cy="383"/>
              </a:xfrm>
              <a:prstGeom prst="wedgeRoundRectCallout">
                <a:avLst>
                  <a:gd name="adj1" fmla="val -77625"/>
                  <a:gd name="adj2" fmla="val 115014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olidFill>
                      <a:schemeClr val="hlink"/>
                    </a:solidFill>
                    <a:latin typeface="Tahoma" panose="020B0604030504040204" pitchFamily="34" charset="0"/>
                  </a:rPr>
                  <a:t>eggs, teeth</a:t>
                </a:r>
                <a:endParaRPr lang="en-US" altLang="en-US" sz="24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3321" name="Group 12">
              <a:extLst>
                <a:ext uri="{FF2B5EF4-FFF2-40B4-BE49-F238E27FC236}">
                  <a16:creationId xmlns:a16="http://schemas.microsoft.com/office/drawing/2014/main" id="{E8FCD981-D674-49B7-9BAF-A375CBDD9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75" y="1268413"/>
              <a:ext cx="2214563" cy="3922712"/>
              <a:chOff x="0" y="1190"/>
              <a:chExt cx="1440" cy="2319"/>
            </a:xfrm>
          </p:grpSpPr>
          <p:sp>
            <p:nvSpPr>
              <p:cNvPr id="13325" name="AutoShape 3">
                <a:extLst>
                  <a:ext uri="{FF2B5EF4-FFF2-40B4-BE49-F238E27FC236}">
                    <a16:creationId xmlns:a16="http://schemas.microsoft.com/office/drawing/2014/main" id="{0108C09C-A4C6-4FD1-970E-FB4A057C0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90"/>
                <a:ext cx="1276" cy="834"/>
              </a:xfrm>
              <a:prstGeom prst="wedgeRoundRectCallout">
                <a:avLst>
                  <a:gd name="adj1" fmla="val -14421"/>
                  <a:gd name="adj2" fmla="val 111741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1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ahoma" panose="020B0604030504040204" pitchFamily="34" charset="0"/>
                  </a:rPr>
                  <a:t>“</a:t>
                </a:r>
                <a:r>
                  <a:rPr lang="en-US" altLang="en-US" sz="2400" b="1" i="1">
                    <a:latin typeface="Tahoma" panose="020B0604030504040204" pitchFamily="34" charset="0"/>
                  </a:rPr>
                  <a:t>chairs lay eggs</a:t>
                </a:r>
                <a:r>
                  <a:rPr lang="en-US" altLang="en-US" sz="1800" b="1" i="1"/>
                  <a:t> “</a:t>
                </a:r>
              </a:p>
              <a:p>
                <a:pPr lvl="1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	</a:t>
                </a:r>
              </a:p>
            </p:txBody>
          </p:sp>
          <p:pic>
            <p:nvPicPr>
              <p:cNvPr id="13326" name="Picture 4" descr="clipart_trainingChildParent01">
                <a:extLst>
                  <a:ext uri="{FF2B5EF4-FFF2-40B4-BE49-F238E27FC236}">
                    <a16:creationId xmlns:a16="http://schemas.microsoft.com/office/drawing/2014/main" id="{017139AA-9991-4C99-973F-7D5A2F584D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4"/>
                <a:ext cx="1440" cy="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322" name="Group 15">
              <a:extLst>
                <a:ext uri="{FF2B5EF4-FFF2-40B4-BE49-F238E27FC236}">
                  <a16:creationId xmlns:a16="http://schemas.microsoft.com/office/drawing/2014/main" id="{A461443B-0D67-4220-89D1-B9F01F12D4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8788" y="1138238"/>
              <a:ext cx="2751137" cy="2757487"/>
              <a:chOff x="2496" y="672"/>
              <a:chExt cx="1968" cy="1973"/>
            </a:xfrm>
          </p:grpSpPr>
          <p:sp>
            <p:nvSpPr>
              <p:cNvPr id="13323" name="AutoShape 9">
                <a:extLst>
                  <a:ext uri="{FF2B5EF4-FFF2-40B4-BE49-F238E27FC236}">
                    <a16:creationId xmlns:a16="http://schemas.microsoft.com/office/drawing/2014/main" id="{803D473E-2BA7-459A-87A2-E734E8007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672"/>
                <a:ext cx="1824" cy="576"/>
              </a:xfrm>
              <a:prstGeom prst="wedgeRoundRectCallout">
                <a:avLst>
                  <a:gd name="adj1" fmla="val -5704"/>
                  <a:gd name="adj2" fmla="val 94792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1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latin typeface="Tahoma" panose="020B0604030504040204" pitchFamily="34" charset="0"/>
                  </a:rPr>
                  <a:t>“</a:t>
                </a:r>
                <a:r>
                  <a:rPr lang="en-US" altLang="en-US" sz="2400" b="1" i="1">
                    <a:latin typeface="Tahoma" panose="020B0604030504040204" pitchFamily="34" charset="0"/>
                  </a:rPr>
                  <a:t>bananas have teeth”</a:t>
                </a:r>
                <a:endParaRPr lang="en-US" altLang="en-US" sz="1800" b="1" i="1"/>
              </a:p>
              <a:p>
                <a:pPr lvl="1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	</a:t>
                </a:r>
              </a:p>
            </p:txBody>
          </p:sp>
          <p:pic>
            <p:nvPicPr>
              <p:cNvPr id="13324" name="Picture 4" descr="clipart_trainingChildParent01">
                <a:extLst>
                  <a:ext uri="{FF2B5EF4-FFF2-40B4-BE49-F238E27FC236}">
                    <a16:creationId xmlns:a16="http://schemas.microsoft.com/office/drawing/2014/main" id="{B4AF5648-07C7-48AD-9527-685A774C3A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1440"/>
                <a:ext cx="1440" cy="1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316" name="Text Box 18">
            <a:extLst>
              <a:ext uri="{FF2B5EF4-FFF2-40B4-BE49-F238E27FC236}">
                <a16:creationId xmlns:a16="http://schemas.microsoft.com/office/drawing/2014/main" id="{1C2073B6-ECA4-4047-B436-BB0BDD45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577013"/>
            <a:ext cx="338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www.pearson-uk.com/AWMA</a:t>
            </a:r>
            <a:endParaRPr lang="en-US" altLang="en-US" sz="1400"/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A3E02AF8-A8B0-4D57-A803-219159612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4293475"/>
            <a:ext cx="8569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600" dirty="0"/>
              <a:t>Series of individual sentences -true or false. Recall the final word of each sentence, in the correct order.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600" dirty="0"/>
              <a:t>Block of 1 sentence and increases to a block of 6 sentences.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1600" dirty="0"/>
              <a:t>Two scores. A score for responding true or false correctly-  Processing score.  A score for recalling the final word in each sentence correctly.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>
            <a:extLst>
              <a:ext uri="{FF2B5EF4-FFF2-40B4-BE49-F238E27FC236}">
                <a16:creationId xmlns:a16="http://schemas.microsoft.com/office/drawing/2014/main" id="{F0F166AE-68E4-4086-8E53-83333BE7E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 Children with autism found this task more difficult.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Dependent on auditory skills.</a:t>
            </a: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Fidget, swinging on chair, yawn – less focused</a:t>
            </a: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Two step process</a:t>
            </a: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en-GB" dirty="0"/>
              <a:t>Children with autism required more time to process the information given</a:t>
            </a: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en-GB" dirty="0"/>
              <a:t>Instructions repeated </a:t>
            </a: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en-GB" dirty="0"/>
              <a:t>Some children would have grasped the concept when 1 sentence was called out but when they had to remember the last word of 2 sentences, proved more difficult.</a:t>
            </a:r>
          </a:p>
          <a:p>
            <a:pPr marL="0" indent="0" eaLnBrk="1" hangingPunct="1">
              <a:buFont typeface="Arial" charset="0"/>
              <a:buNone/>
              <a:defRPr/>
            </a:pPr>
            <a:br>
              <a:rPr lang="en-GB" sz="2400" dirty="0"/>
            </a:br>
            <a:endParaRPr lang="en-GB" sz="24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400" b="1" dirty="0">
              <a:solidFill>
                <a:srgbClr val="32BDAF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B8D2C-DA69-40D6-BE60-A44F1AE0AE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Listening Recall- Informal observations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ubtitle 2">
            <a:extLst>
              <a:ext uri="{FF2B5EF4-FFF2-40B4-BE49-F238E27FC236}">
                <a16:creationId xmlns:a16="http://schemas.microsoft.com/office/drawing/2014/main" id="{D1316C62-BA7E-43EA-BD7D-0DF3C13C2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>
            <a:normAutofit lnSpcReduction="10000"/>
          </a:bodyPr>
          <a:lstStyle/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For some children with Autism some sentences were amusing more memorable for example “Bicycles have ears,” “Mice play music”, “bananas live in water”.</a:t>
            </a:r>
            <a:br>
              <a:rPr lang="en-GB" sz="2400" dirty="0"/>
            </a:br>
            <a:endParaRPr lang="en-GB" sz="2400" dirty="0"/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Children with Autism gave detailed responses to sentences for example …“Glass is sharp”</a:t>
            </a:r>
          </a:p>
          <a:p>
            <a:pPr marL="742950" lvl="2" indent="-342900" eaLnBrk="1" hangingPunct="1">
              <a:buFont typeface="Wingdings" pitchFamily="2" charset="2"/>
              <a:buChar char="Ø"/>
              <a:defRPr/>
            </a:pPr>
            <a:r>
              <a:rPr lang="en-GB" sz="2000" dirty="0"/>
              <a:t>Explanation glass could be sharp when it is broken but not sharp when it was not broken, therefore the statement could be both true and false. </a:t>
            </a:r>
            <a:br>
              <a:rPr lang="en-GB" sz="2000" dirty="0"/>
            </a:br>
            <a:endParaRPr lang="en-GB" dirty="0"/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r>
              <a:rPr lang="en-GB" sz="2000" dirty="0"/>
              <a:t>TD children appeared more aware of their successes-  raising a hand in the air saying yes!</a:t>
            </a:r>
          </a:p>
          <a:p>
            <a:pPr marL="342900" lvl="1" indent="-342900" eaLnBrk="1" hangingPunct="1">
              <a:buFont typeface="Wingdings" pitchFamily="2" charset="2"/>
              <a:buChar char="Ø"/>
              <a:defRPr/>
            </a:pPr>
            <a:endParaRPr lang="en-GB" sz="2000" dirty="0"/>
          </a:p>
          <a:p>
            <a:pPr marL="0" indent="0" eaLnBrk="1" hangingPunct="1">
              <a:buFont typeface="Arial" charset="0"/>
              <a:buNone/>
              <a:defRPr/>
            </a:pPr>
            <a:br>
              <a:rPr lang="en-GB" dirty="0"/>
            </a:br>
            <a:endParaRPr lang="en-GB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000" b="1" dirty="0">
              <a:solidFill>
                <a:srgbClr val="32BDAF"/>
              </a:solidFill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09E9C-F49E-4722-BD46-5497C7D8C5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Listening Recall- Informal observations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F8805C8-20C5-4B05-AEF1-7EA06643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08050"/>
            <a:ext cx="8569325" cy="54006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The individual is shown the position of a red dot in a serious of four by four matrices and attempts to recall the position by tapping the squares in the computer screen.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0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/>
              <a:t>Test trials</a:t>
            </a: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The test begins with a block of 1 dot and increases to a block of 9 dots.</a:t>
            </a:r>
            <a:br>
              <a:rPr lang="en-GB" sz="2000" dirty="0"/>
            </a:br>
            <a:endParaRPr lang="en-GB" sz="20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000" b="1" dirty="0"/>
              <a:t>Scores</a:t>
            </a: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/>
              <a:t>In order for an individual to receive a correct score for each trial, each dot must be recalled in the correct order.</a:t>
            </a:r>
            <a:br>
              <a:rPr lang="en-GB" sz="1600" dirty="0"/>
            </a:br>
            <a:endParaRPr lang="en-GB" sz="1600" dirty="0"/>
          </a:p>
        </p:txBody>
      </p:sp>
      <p:grpSp>
        <p:nvGrpSpPr>
          <p:cNvPr id="16387" name="Group 1">
            <a:extLst>
              <a:ext uri="{FF2B5EF4-FFF2-40B4-BE49-F238E27FC236}">
                <a16:creationId xmlns:a16="http://schemas.microsoft.com/office/drawing/2014/main" id="{9D30CFB9-4D10-45A9-B149-5C8534BB599D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844675"/>
            <a:ext cx="7921625" cy="2160588"/>
            <a:chOff x="468313" y="1844675"/>
            <a:chExt cx="7921625" cy="2160588"/>
          </a:xfrm>
        </p:grpSpPr>
        <p:pic>
          <p:nvPicPr>
            <p:cNvPr id="16389" name="Picture 4" descr="dm0">
              <a:extLst>
                <a:ext uri="{FF2B5EF4-FFF2-40B4-BE49-F238E27FC236}">
                  <a16:creationId xmlns:a16="http://schemas.microsoft.com/office/drawing/2014/main" id="{0C84D36D-E3F0-411A-896F-86409F32B0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463" y="1844675"/>
              <a:ext cx="3673475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3" descr="dm10">
              <a:extLst>
                <a:ext uri="{FF2B5EF4-FFF2-40B4-BE49-F238E27FC236}">
                  <a16:creationId xmlns:a16="http://schemas.microsoft.com/office/drawing/2014/main" id="{0C1CBCB5-624A-414F-B89F-AFCD62C15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916113"/>
              <a:ext cx="3746500" cy="2068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569E154-8987-452C-8E6D-1058FE6C8CF5}"/>
              </a:ext>
            </a:extLst>
          </p:cNvPr>
          <p:cNvSpPr txBox="1">
            <a:spLocks noChangeArrowheads="1"/>
          </p:cNvSpPr>
          <p:nvPr/>
        </p:nvSpPr>
        <p:spPr>
          <a:xfrm>
            <a:off x="1692275" y="188913"/>
            <a:ext cx="80137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200" b="1" dirty="0">
                <a:latin typeface="Arial" charset="0"/>
              </a:rPr>
              <a:t>Visual-spatial</a:t>
            </a:r>
            <a:r>
              <a:rPr lang="en-GB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short-term</a:t>
            </a:r>
            <a:r>
              <a:rPr lang="en-GB" sz="3200" b="1" dirty="0">
                <a:latin typeface="Arial" charset="0"/>
              </a:rPr>
              <a:t>: Dot matrix</a:t>
            </a:r>
            <a:endParaRPr lang="en-US" sz="3200" b="1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E4112C-354A-4F94-90E2-29897028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218487" cy="4929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This is a visual memory test. </a:t>
            </a:r>
            <a:br>
              <a:rPr lang="en-GB" sz="2000" dirty="0"/>
            </a:br>
            <a:r>
              <a:rPr lang="en-GB" sz="2000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Change in body language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1800" dirty="0"/>
              <a:t>Sat closer to the screen, appeared more focused.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16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Performance of  some of the children with autism was  not dissimilar to their same-aged typically developing peers.</a:t>
            </a:r>
            <a:br>
              <a:rPr lang="en-GB" sz="2000" dirty="0"/>
            </a:br>
            <a:endParaRPr lang="en-GB" sz="2000" dirty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Visual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dirty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More a game</a:t>
            </a:r>
            <a:br>
              <a:rPr lang="en-GB" sz="2000" dirty="0"/>
            </a:br>
            <a:endParaRPr lang="en-GB" sz="2000" dirty="0"/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Computers and phones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GB" sz="1600" dirty="0"/>
            </a:b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91BCA-32B9-4D11-B453-E624EDE4EB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239838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latin typeface="+mn-lt"/>
              </a:rPr>
              <a:t>Dot Matrix-Informal observations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>
            <a:extLst>
              <a:ext uri="{FF2B5EF4-FFF2-40B4-BE49-F238E27FC236}">
                <a16:creationId xmlns:a16="http://schemas.microsoft.com/office/drawing/2014/main" id="{66C6BBA2-87A6-490A-B007-CAA6B6FF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5400" b="1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5400" b="1"/>
              <a:t>Results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F71E52FC-A1A2-4E02-A66E-9D1E6A5E9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3C3CB-2CA1-4AC6-8285-68895EB09D7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Demographic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2F92E-5A24-4E39-BEB8-A5FC20BB0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37" y="1254951"/>
            <a:ext cx="8272989" cy="44992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>
            <a:extLst>
              <a:ext uri="{FF2B5EF4-FFF2-40B4-BE49-F238E27FC236}">
                <a16:creationId xmlns:a16="http://schemas.microsoft.com/office/drawing/2014/main" id="{024686F7-FD85-4EF1-A76A-18832606B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The results were analysed using both a multivariate analysis of variance (MANOVA) and also an analysis of variance (ANOVA). </a:t>
            </a:r>
            <a:br>
              <a:rPr lang="en-GB" altLang="en-US"/>
            </a:br>
            <a:br>
              <a:rPr lang="en-GB" altLang="en-US"/>
            </a:br>
            <a:endParaRPr lang="en-GB" altLang="en-US"/>
          </a:p>
          <a:p>
            <a:pPr eaLnBrk="1" hangingPunct="1"/>
            <a:r>
              <a:rPr lang="en-GB" altLang="en-US"/>
              <a:t>The main findings are as follows…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23AE91-6442-4A99-9A91-361D3825CD13}"/>
              </a:ext>
            </a:extLst>
          </p:cNvPr>
          <p:cNvSpPr txBox="1">
            <a:spLocks/>
          </p:cNvSpPr>
          <p:nvPr/>
        </p:nvSpPr>
        <p:spPr>
          <a:xfrm>
            <a:off x="1371600" y="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Analysis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9AE2F-686E-47DB-AAA4-328B77684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When the 6 WM scores are combined into 1 single measure, the scores for the ASD group are significantly lower than the TD group (p&lt;.001).</a:t>
            </a:r>
            <a:br>
              <a:rPr lang="en-GB" sz="2800" dirty="0"/>
            </a:b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The scores are also significantly lower than those for the TD group in each of the 6 separate measures of working memory (p&lt;.001).</a:t>
            </a:r>
            <a:br>
              <a:rPr lang="en-GB" sz="2800" dirty="0"/>
            </a:br>
            <a:endParaRPr lang="en-GB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The biggest differences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600" dirty="0"/>
              <a:t>Spatial Recall and Spatial Recall Processing</a:t>
            </a:r>
            <a:br>
              <a:rPr lang="en-GB" sz="2000" dirty="0"/>
            </a:br>
            <a:endParaRPr lang="en-GB" sz="20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The smallest differences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sz="2600" dirty="0"/>
              <a:t>Listening  Recall and Listening Recall Processing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02DEEB-E69C-40C3-8116-CE16EF2E8173}"/>
              </a:ext>
            </a:extLst>
          </p:cNvPr>
          <p:cNvSpPr txBox="1">
            <a:spLocks/>
          </p:cNvSpPr>
          <p:nvPr/>
        </p:nvSpPr>
        <p:spPr>
          <a:xfrm>
            <a:off x="1371600" y="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Results-Summary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825810-7F14-49DA-BA73-C159D96E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5000625"/>
          </a:xfrm>
        </p:spPr>
        <p:txBody>
          <a:bodyPr rtlCol="0">
            <a:noAutofit/>
          </a:bodyPr>
          <a:lstStyle/>
          <a:p>
            <a:pPr marL="57150" indent="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ea typeface="Tahoma" pitchFamily="34" charset="0"/>
                <a:cs typeface="Tahoma" pitchFamily="34" charset="0"/>
              </a:rPr>
              <a:t>By assessing Working Memory (WM) at an early age in school, children with such difficulties can be identified and given the opportunity for early intervention.</a:t>
            </a:r>
          </a:p>
          <a:p>
            <a:pPr marL="57150" indent="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800" dirty="0">
                <a:ea typeface="Tahoma" pitchFamily="34" charset="0"/>
                <a:cs typeface="Tahoma" pitchFamily="34" charset="0"/>
              </a:rPr>
              <a:t> A review of the literature has indicated that WM has been studied extensively in the typically developing population but there has been little research with the population of autism.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FA35F-8E65-48FB-9525-4D40C59D0ED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latin typeface="+mn-lt"/>
              </a:rPr>
              <a:t>Why conduct this research?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>
            <a:extLst>
              <a:ext uri="{FF2B5EF4-FFF2-40B4-BE49-F238E27FC236}">
                <a16:creationId xmlns:a16="http://schemas.microsoft.com/office/drawing/2014/main" id="{DADCF6B9-9393-4E60-894D-B0EE47FA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/>
              <a:t>In 5 of the 6 measures of WM the test scores in the ASD groups are much more variable than in the TD group.</a:t>
            </a:r>
          </a:p>
          <a:p>
            <a:pPr lvl="1" eaLnBrk="1" hangingPunct="1"/>
            <a:r>
              <a:rPr lang="en-GB" altLang="en-US" sz="2400"/>
              <a:t>Exception is Digit Recall which has standard deviations of 15.4 and 12.2 for the TD group and ASD group respectively.</a:t>
            </a:r>
            <a:br>
              <a:rPr lang="en-GB" altLang="en-US" sz="2400"/>
            </a:br>
            <a:endParaRPr lang="en-GB" altLang="en-US" sz="2400"/>
          </a:p>
          <a:p>
            <a:pPr eaLnBrk="1" hangingPunct="1"/>
            <a:r>
              <a:rPr lang="en-GB" altLang="en-US" sz="2400"/>
              <a:t>There is a strong correlation between the 6 measures of WM.</a:t>
            </a:r>
            <a:br>
              <a:rPr lang="en-GB" altLang="en-US" sz="2400"/>
            </a:br>
            <a:endParaRPr lang="en-GB" altLang="en-US" sz="2400"/>
          </a:p>
          <a:p>
            <a:pPr eaLnBrk="1" hangingPunct="1"/>
            <a:r>
              <a:rPr lang="en-GB" altLang="en-US" sz="2400"/>
              <a:t>This study reflects that there are not just differences but differences in particular areas of working memory function. </a:t>
            </a:r>
            <a:endParaRPr lang="en-GB" altLang="en-US"/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5EAD08B4-8481-429E-9B6C-415B29A1D487}"/>
              </a:ext>
            </a:extLst>
          </p:cNvPr>
          <p:cNvSpPr txBox="1">
            <a:spLocks/>
          </p:cNvSpPr>
          <p:nvPr/>
        </p:nvSpPr>
        <p:spPr bwMode="auto">
          <a:xfrm>
            <a:off x="1371600" y="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Results-Summary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2FDD-95FE-4971-84EE-55278C4FB8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700" b="1" dirty="0">
                <a:latin typeface="+mn-lt"/>
              </a:rPr>
              <a:t>Statistical Summary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F4AFB3-95FC-4E8C-AB99-BFA0C335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6002"/>
            <a:ext cx="9144000" cy="59059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02670D8-51FE-4E5D-BA66-2A9D9A5DA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altLang="en-US" sz="2400"/>
              <a:t>Small sample size.</a:t>
            </a:r>
          </a:p>
          <a:p>
            <a:r>
              <a:rPr lang="en-GB" altLang="en-US" sz="2400"/>
              <a:t>Used only 1 measure of working memory with the children who participated.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/>
              <a:t>Useful pilot study into WM abilities with children in Ireland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2400"/>
              <a:t>Demonstrates the need for future research</a:t>
            </a:r>
          </a:p>
          <a:p>
            <a:r>
              <a:rPr lang="en-GB" altLang="en-US" sz="2400"/>
              <a:t>IQ and behaviour was not measured/recorded.</a:t>
            </a:r>
          </a:p>
          <a:p>
            <a:r>
              <a:rPr lang="en-GB" altLang="en-US" sz="2400"/>
              <a:t>Future research may focus in on the educational, emotional and behavioural impact on low working memory ability between children with autism who do not have a learning difficulty.</a:t>
            </a:r>
          </a:p>
          <a:p>
            <a:r>
              <a:rPr lang="en-GB" altLang="en-US" sz="2400"/>
              <a:t>A broader screening study is also required to scope and identify the prevalence of working memory deficits in children with autism.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5ECE5-1512-46F2-A4C7-137622B1F97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Limitations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563497-B3AE-47E3-83AF-3941F5ED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en-GB" sz="3600" b="1" dirty="0"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en-GB" sz="3600" b="1" dirty="0">
              <a:ea typeface="Tahoma" pitchFamily="34" charset="0"/>
              <a:cs typeface="Tahom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96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9600" b="1" dirty="0">
                <a:ea typeface="Verdana" pitchFamily="34" charset="0"/>
                <a:cs typeface="Verdana" pitchFamily="34" charset="0"/>
              </a:rPr>
              <a:t>The impact difficulties in Working Memory will have on children with autism</a:t>
            </a: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19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50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DB1DC-2F6E-4646-9B05-F52C9412A39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CD273B3C-EC1C-43AF-A77E-0353FB113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18732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7727AF87-86D1-425A-9487-8709EBC78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/>
              <a:t>Children who have difficulties with their working memory will present with the following behaviours:</a:t>
            </a:r>
          </a:p>
          <a:p>
            <a:pPr eaLnBrk="1" hangingPunct="1"/>
            <a:r>
              <a:rPr lang="en-GB" altLang="en-US"/>
              <a:t>demonstrate higher levels of task abandonment</a:t>
            </a:r>
          </a:p>
          <a:p>
            <a:pPr eaLnBrk="1" hangingPunct="1"/>
            <a:r>
              <a:rPr lang="en-GB" altLang="en-US"/>
              <a:t>they forget instructions </a:t>
            </a:r>
          </a:p>
          <a:p>
            <a:pPr eaLnBrk="1" hangingPunct="1"/>
            <a:r>
              <a:rPr lang="en-GB" altLang="en-US"/>
              <a:t>they lose attentional focus during tasks</a:t>
            </a:r>
          </a:p>
          <a:p>
            <a:pPr eaLnBrk="1" hangingPunct="1"/>
            <a:endParaRPr lang="en-GB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11B8764-CE15-45E9-A05B-582C7FCA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88913"/>
            <a:ext cx="695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Working Memory in the Classroom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E04D3B71-6091-47B0-9186-487C35D6A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r>
              <a:rPr lang="en-GB" altLang="en-US"/>
              <a:t>There is a greater likelihood that children with low working memory ability will measure ‘vulnerable’ in a rating for self-esteem than typically developing peers</a:t>
            </a:r>
          </a:p>
          <a:p>
            <a:r>
              <a:rPr lang="en-GB" altLang="en-US"/>
              <a:t>Some children with impairments in their working memory may present with behavioural difficulties </a:t>
            </a:r>
          </a:p>
          <a:p>
            <a:r>
              <a:rPr lang="en-GB" altLang="en-US"/>
              <a:t>Overall the most significant behavioural markers for children with low working memory are ‘inattention’ and ‘forgetting’</a:t>
            </a:r>
          </a:p>
          <a:p>
            <a:endParaRPr lang="en-GB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3">
            <a:extLst>
              <a:ext uri="{FF2B5EF4-FFF2-40B4-BE49-F238E27FC236}">
                <a16:creationId xmlns:a16="http://schemas.microsoft.com/office/drawing/2014/main" id="{D959B3BA-938E-455B-ACAC-F5C367411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Children with autism (and ADHD) are shown to have impairments in some of their executive functions</a:t>
            </a:r>
          </a:p>
          <a:p>
            <a:r>
              <a:rPr lang="en-GB" altLang="en-US"/>
              <a:t>Notably impairments in working memory </a:t>
            </a:r>
          </a:p>
          <a:p>
            <a:r>
              <a:rPr lang="en-GB" altLang="en-US"/>
              <a:t>Research indicates that the task performance of children with autism was negatively correlated with the length of instruction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B3D4695-F07A-43E6-AA20-3B7141E38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88913"/>
            <a:ext cx="584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Working Memory and Autism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C62D9FB9-6064-4B1D-85C3-BEA8CCC8F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Research into working memory function and autism demonstrates that children with autism will typically present with low average – impaired working memory </a:t>
            </a:r>
          </a:p>
          <a:p>
            <a:r>
              <a:rPr lang="en-GB" altLang="en-US"/>
              <a:t>Weakness in visuo-spatial working memory is reported in the majority of studies</a:t>
            </a:r>
          </a:p>
          <a:p>
            <a:r>
              <a:rPr lang="en-GB" altLang="en-US"/>
              <a:t>Some research has identified strengths in verbal working memory but this is not reported across all research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60986F31-A1C9-4D44-9E9C-C44B6061C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Middletown’s research found that of the 56 children tested with the AWMA the children with autism did not perform as well as their typically developing peers</a:t>
            </a:r>
          </a:p>
          <a:p>
            <a:r>
              <a:rPr lang="en-GB" altLang="en-US"/>
              <a:t>This was particularly significant in visuo-spatial working memory </a:t>
            </a:r>
          </a:p>
          <a:p>
            <a:endParaRPr lang="en-GB" altLang="en-US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49CD018F-20EA-4292-974D-A9278470A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Alloway and Gathercole (2008) detail seven steps to help children with working memory impairments in the classroom. </a:t>
            </a:r>
          </a:p>
        </p:txBody>
      </p:sp>
      <p:sp>
        <p:nvSpPr>
          <p:cNvPr id="31747" name="TextBox 2">
            <a:extLst>
              <a:ext uri="{FF2B5EF4-FFF2-40B4-BE49-F238E27FC236}">
                <a16:creationId xmlns:a16="http://schemas.microsoft.com/office/drawing/2014/main" id="{1F34D0E5-862F-4F06-9C58-C232B901B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0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/>
              <a:t>How to Help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1D7CFEF-4F4B-4CBF-A35B-0C18A11F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400675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b="1" dirty="0">
                <a:ea typeface="Tahoma" pitchFamily="34" charset="0"/>
                <a:cs typeface="Tahoma" pitchFamily="34" charset="0"/>
              </a:rPr>
              <a:t>Pilot Study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dirty="0">
                <a:ea typeface="Tahoma" pitchFamily="34" charset="0"/>
                <a:cs typeface="Tahoma" pitchFamily="34" charset="0"/>
              </a:rPr>
              <a:t>56 children with and without autism.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b="1" dirty="0">
                <a:ea typeface="Tahoma" pitchFamily="34" charset="0"/>
                <a:cs typeface="Tahoma" pitchFamily="34" charset="0"/>
              </a:rPr>
              <a:t>Aims of the research: </a:t>
            </a:r>
          </a:p>
          <a:p>
            <a:pPr lvl="1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dirty="0">
                <a:ea typeface="Tahoma" pitchFamily="34" charset="0"/>
                <a:cs typeface="Tahoma" pitchFamily="34" charset="0"/>
              </a:rPr>
              <a:t>To examine whether children with autism have difficulties with WM compared to their typically developing peers.</a:t>
            </a:r>
            <a:endParaRPr lang="en-GB" sz="2400" b="1" dirty="0"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b="1" dirty="0">
                <a:ea typeface="Tahoma" pitchFamily="34" charset="0"/>
                <a:cs typeface="Tahoma" pitchFamily="34" charset="0"/>
              </a:rPr>
              <a:t>Ethical Approval from Office for Research Ethics Committees Northern Ireland (ORECNI) – </a:t>
            </a:r>
            <a:r>
              <a:rPr lang="en-GB" sz="2400" dirty="0">
                <a:ea typeface="Tahoma" pitchFamily="34" charset="0"/>
                <a:cs typeface="Tahoma" pitchFamily="34" charset="0"/>
              </a:rPr>
              <a:t>August 2011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400" b="1" dirty="0">
                <a:ea typeface="Tahoma" pitchFamily="34" charset="0"/>
                <a:cs typeface="Tahoma" pitchFamily="34" charset="0"/>
              </a:rPr>
              <a:t>Dr Tracy </a:t>
            </a:r>
            <a:r>
              <a:rPr lang="en-GB" sz="2400" b="1" dirty="0" err="1">
                <a:ea typeface="Tahoma" pitchFamily="34" charset="0"/>
                <a:cs typeface="Tahoma" pitchFamily="34" charset="0"/>
              </a:rPr>
              <a:t>Packiam</a:t>
            </a:r>
            <a:r>
              <a:rPr lang="en-GB" sz="2400" b="1" dirty="0">
                <a:ea typeface="Tahoma" pitchFamily="34" charset="0"/>
                <a:cs typeface="Tahoma" pitchFamily="34" charset="0"/>
              </a:rPr>
              <a:t> </a:t>
            </a:r>
            <a:r>
              <a:rPr lang="en-GB" sz="2400" b="1" dirty="0" err="1">
                <a:ea typeface="Tahoma" pitchFamily="34" charset="0"/>
                <a:cs typeface="Tahoma" pitchFamily="34" charset="0"/>
              </a:rPr>
              <a:t>Alloway</a:t>
            </a:r>
            <a:r>
              <a:rPr lang="en-GB" sz="2400" b="1" dirty="0"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b="1" dirty="0">
              <a:ea typeface="Tahoma" pitchFamily="34" charset="0"/>
              <a:cs typeface="Tahoma" pitchFamily="34" charset="0"/>
            </a:endParaRPr>
          </a:p>
          <a:p>
            <a:pPr marL="457200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b="1" dirty="0"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4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DE27-A5F9-438C-BB9A-6582A95413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latin typeface="+mn-lt"/>
              </a:rPr>
              <a:t>Background - Research Study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>
            <a:extLst>
              <a:ext uri="{FF2B5EF4-FFF2-40B4-BE49-F238E27FC236}">
                <a16:creationId xmlns:a16="http://schemas.microsoft.com/office/drawing/2014/main" id="{8F3C9C08-81CF-45F0-812A-F1F43598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472113"/>
          </a:xfrm>
        </p:spPr>
        <p:txBody>
          <a:bodyPr/>
          <a:lstStyle/>
          <a:p>
            <a:r>
              <a:rPr lang="en-GB" altLang="en-US" sz="2800"/>
              <a:t>Recognise working memory failures </a:t>
            </a:r>
          </a:p>
          <a:p>
            <a:r>
              <a:rPr lang="en-GB" altLang="en-US" sz="2800"/>
              <a:t>Failure to follow instructions, task abandonment, place-keeping errors </a:t>
            </a:r>
          </a:p>
          <a:p>
            <a:r>
              <a:rPr lang="en-GB" altLang="en-US" sz="2800"/>
              <a:t>Monitor the child</a:t>
            </a:r>
          </a:p>
          <a:p>
            <a:r>
              <a:rPr lang="en-GB" altLang="en-US" sz="2800"/>
              <a:t>Look out for warning signs and ask ‘What are you going to do next?’ or ‘Tell me what you are going to read’</a:t>
            </a:r>
          </a:p>
          <a:p>
            <a:r>
              <a:rPr lang="en-GB" altLang="en-US" sz="2800"/>
              <a:t>Evaluate working memory loads </a:t>
            </a:r>
          </a:p>
          <a:p>
            <a:r>
              <a:rPr lang="en-GB" altLang="en-US" sz="2800"/>
              <a:t>Evaluate signs of the above - manage heavy memory-loaded activities and demanding processing activities</a:t>
            </a:r>
          </a:p>
          <a:p>
            <a:r>
              <a:rPr lang="en-GB" altLang="en-US" sz="2800"/>
              <a:t>Reduce working memory loads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70401A4-78D3-41BF-97D1-CC3B5398AE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13" y="-7938"/>
          <a:ext cx="9132888" cy="6962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500" dirty="0">
                          <a:latin typeface="Calibri"/>
                          <a:ea typeface="Times New Roman"/>
                          <a:cs typeface="Times New Roman"/>
                        </a:rPr>
                        <a:t>Step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500" dirty="0">
                          <a:latin typeface="Calibri"/>
                          <a:ea typeface="Times New Roman"/>
                          <a:cs typeface="Times New Roman"/>
                        </a:rPr>
                        <a:t>Actions</a:t>
                      </a:r>
                      <a:endParaRPr lang="en-GB" sz="2500" b="1" kern="1200" dirty="0">
                        <a:solidFill>
                          <a:schemeClr val="lt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91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Recognise working memory failures 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Failure to follow instructions, task abandonment, place-keeping errors </a:t>
                      </a: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8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Monitor the child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Look out for warning signs and ask ‘What are you going to do next?’ or ‘Tell me what you are going to read’</a:t>
                      </a: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8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Evaluate working memory loads 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Evaluate signs of the above </a:t>
                      </a:r>
                      <a:r>
                        <a:rPr lang="en-GB" sz="1600" dirty="0">
                          <a:latin typeface="Courier New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 manage heavy memory-loaded activities and demanding processing activities</a:t>
                      </a: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8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Reduce working memory loads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Reduce information given to child, break instructions into smaller steps, increase meaningfulness and familiarity of material</a:t>
                      </a: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9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Repeat important information 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Repetition can be supplied by teacher or by learning support or other pupils </a:t>
                      </a: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9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Encourage memory aides 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Wall charts, memory cards, counters, visual and audio aides</a:t>
                      </a: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19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Develop child’s strategies </a:t>
                      </a:r>
                    </a:p>
                  </a:txBody>
                  <a:tcPr marL="70502" marR="705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latin typeface="Calibri"/>
                          <a:ea typeface="Times New Roman"/>
                          <a:cs typeface="Times New Roman"/>
                        </a:rPr>
                        <a:t>Asking for help, personal systems involving child’s interests </a:t>
                      </a:r>
                    </a:p>
                  </a:txBody>
                  <a:tcPr marL="70502" marR="7050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0299859-43F7-4D01-8FD2-DFC7C7DB9B6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anchor="t"/>
          <a:lstStyle/>
          <a:p>
            <a:pPr eaLnBrk="1" hangingPunct="1"/>
            <a:r>
              <a:rPr lang="en-GB" altLang="en-US" sz="2800" b="1"/>
              <a:t>Keep up to Date with Events at the Centre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0EE7D8BD-FC96-4B3C-B662-304E3328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3381375"/>
            <a:ext cx="5454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Follow us on Twitter @autismcentre</a:t>
            </a:r>
          </a:p>
        </p:txBody>
      </p:sp>
      <p:sp>
        <p:nvSpPr>
          <p:cNvPr id="34820" name="TextBox 7">
            <a:extLst>
              <a:ext uri="{FF2B5EF4-FFF2-40B4-BE49-F238E27FC236}">
                <a16:creationId xmlns:a16="http://schemas.microsoft.com/office/drawing/2014/main" id="{928B72E1-E7B0-48B0-A557-4AD014EE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628775"/>
            <a:ext cx="6597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Register for our regular Newsletter at: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/>
              <a:t>www.middletownautism.com</a:t>
            </a:r>
          </a:p>
        </p:txBody>
      </p:sp>
      <p:pic>
        <p:nvPicPr>
          <p:cNvPr id="34821" name="Picture 2" descr="http://www.bleedingcool.com/wp-content/uploads/2011/02/twitter-logo.jpg">
            <a:extLst>
              <a:ext uri="{FF2B5EF4-FFF2-40B4-BE49-F238E27FC236}">
                <a16:creationId xmlns:a16="http://schemas.microsoft.com/office/drawing/2014/main" id="{17B0BE90-8EE4-43D8-B532-1BCC244D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97213"/>
            <a:ext cx="11477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http://simplyzesty.com/wp-content/uploads/2011/07/FaceBook-Logo.png">
            <a:extLst>
              <a:ext uri="{FF2B5EF4-FFF2-40B4-BE49-F238E27FC236}">
                <a16:creationId xmlns:a16="http://schemas.microsoft.com/office/drawing/2014/main" id="{9262075F-C07C-47AF-87B5-DB348881A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03775"/>
            <a:ext cx="1147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Box 9">
            <a:extLst>
              <a:ext uri="{FF2B5EF4-FFF2-40B4-BE49-F238E27FC236}">
                <a16:creationId xmlns:a16="http://schemas.microsoft.com/office/drawing/2014/main" id="{041EFCA4-73C8-4E55-8A8C-CB1DBF7C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150" y="4851400"/>
            <a:ext cx="61928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Find </a:t>
            </a:r>
            <a:r>
              <a:rPr lang="en-GB" altLang="en-US" sz="2800" b="1"/>
              <a:t>Middletown Centre for Autism </a:t>
            </a:r>
            <a:r>
              <a:rPr lang="en-GB" altLang="en-US" sz="2800"/>
              <a:t>on Facebook</a:t>
            </a:r>
          </a:p>
        </p:txBody>
      </p:sp>
      <p:pic>
        <p:nvPicPr>
          <p:cNvPr id="34824" name="Picture 7">
            <a:extLst>
              <a:ext uri="{FF2B5EF4-FFF2-40B4-BE49-F238E27FC236}">
                <a16:creationId xmlns:a16="http://schemas.microsoft.com/office/drawing/2014/main" id="{4E6B414E-E1AA-431E-8F0C-694F83D9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21463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FC63A7-7C50-4592-82B9-3C4159238EBA}"/>
              </a:ext>
            </a:extLst>
          </p:cNvPr>
          <p:cNvSpPr/>
          <p:nvPr/>
        </p:nvSpPr>
        <p:spPr>
          <a:xfrm>
            <a:off x="1042988" y="2565400"/>
            <a:ext cx="3168650" cy="1295400"/>
          </a:xfrm>
          <a:prstGeom prst="rect">
            <a:avLst/>
          </a:prstGeom>
          <a:noFill/>
          <a:ln w="38100">
            <a:solidFill>
              <a:srgbClr val="32B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814F79-80FE-466F-A210-DFAB0430D56E}"/>
              </a:ext>
            </a:extLst>
          </p:cNvPr>
          <p:cNvSpPr/>
          <p:nvPr/>
        </p:nvSpPr>
        <p:spPr>
          <a:xfrm>
            <a:off x="4716463" y="2565400"/>
            <a:ext cx="3795712" cy="1295400"/>
          </a:xfrm>
          <a:prstGeom prst="rect">
            <a:avLst/>
          </a:prstGeom>
          <a:noFill/>
          <a:ln w="38100">
            <a:solidFill>
              <a:srgbClr val="32B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4A1AAC-A4B8-4FCB-B7C9-69EC4EC8AEA1}"/>
              </a:ext>
            </a:extLst>
          </p:cNvPr>
          <p:cNvSpPr/>
          <p:nvPr/>
        </p:nvSpPr>
        <p:spPr>
          <a:xfrm>
            <a:off x="1042988" y="4292600"/>
            <a:ext cx="3168650" cy="1296988"/>
          </a:xfrm>
          <a:prstGeom prst="rect">
            <a:avLst/>
          </a:prstGeom>
          <a:noFill/>
          <a:ln w="38100">
            <a:solidFill>
              <a:srgbClr val="32B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FC5D4-9040-4B4E-BCD8-E4C641D7069B}"/>
              </a:ext>
            </a:extLst>
          </p:cNvPr>
          <p:cNvSpPr/>
          <p:nvPr/>
        </p:nvSpPr>
        <p:spPr>
          <a:xfrm>
            <a:off x="4787900" y="4292600"/>
            <a:ext cx="3724275" cy="1296988"/>
          </a:xfrm>
          <a:prstGeom prst="rect">
            <a:avLst/>
          </a:prstGeom>
          <a:noFill/>
          <a:ln w="38100">
            <a:solidFill>
              <a:srgbClr val="32BD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4F66A737-323B-402A-BBF3-70F297939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/>
              <a:t>Tests</a:t>
            </a:r>
            <a:endParaRPr lang="en-US" altLang="en-US" sz="4000" b="1"/>
          </a:p>
        </p:txBody>
      </p:sp>
      <p:sp>
        <p:nvSpPr>
          <p:cNvPr id="6151" name="TextBox 7">
            <a:extLst>
              <a:ext uri="{FF2B5EF4-FFF2-40B4-BE49-F238E27FC236}">
                <a16:creationId xmlns:a16="http://schemas.microsoft.com/office/drawing/2014/main" id="{C2F94F33-78A7-4BD5-AF7C-AAFE2FCE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924175"/>
            <a:ext cx="2457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Verbal Short term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32BDAF"/>
                </a:solidFill>
              </a:rPr>
              <a:t>Digit Recall</a:t>
            </a:r>
          </a:p>
        </p:txBody>
      </p:sp>
      <p:sp>
        <p:nvSpPr>
          <p:cNvPr id="6152" name="TextBox 8">
            <a:extLst>
              <a:ext uri="{FF2B5EF4-FFF2-40B4-BE49-F238E27FC236}">
                <a16:creationId xmlns:a16="http://schemas.microsoft.com/office/drawing/2014/main" id="{9282F98C-9A25-4DE1-88F5-A3C2E18C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2924175"/>
            <a:ext cx="2798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Verbal Working 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32BDAF"/>
                </a:solidFill>
              </a:rPr>
              <a:t>Listening Recall</a:t>
            </a:r>
          </a:p>
        </p:txBody>
      </p:sp>
      <p:sp>
        <p:nvSpPr>
          <p:cNvPr id="6153" name="TextBox 9">
            <a:extLst>
              <a:ext uri="{FF2B5EF4-FFF2-40B4-BE49-F238E27FC236}">
                <a16:creationId xmlns:a16="http://schemas.microsoft.com/office/drawing/2014/main" id="{DD63902C-6953-4474-9296-AFBB887D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583113"/>
            <a:ext cx="350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Visuo-Spatial Working 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32BDAF"/>
                </a:solidFill>
              </a:rPr>
              <a:t>Spatial Recall</a:t>
            </a:r>
          </a:p>
        </p:txBody>
      </p:sp>
      <p:sp>
        <p:nvSpPr>
          <p:cNvPr id="6154" name="TextBox 10">
            <a:extLst>
              <a:ext uri="{FF2B5EF4-FFF2-40B4-BE49-F238E27FC236}">
                <a16:creationId xmlns:a16="http://schemas.microsoft.com/office/drawing/2014/main" id="{6921AB6E-994E-4E71-B4FE-D73AB5F6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654550"/>
            <a:ext cx="276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Visuo-Spatial Short term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32BDAF"/>
                </a:solidFill>
              </a:rPr>
              <a:t>Dot Matrix</a:t>
            </a:r>
          </a:p>
        </p:txBody>
      </p:sp>
      <p:sp>
        <p:nvSpPr>
          <p:cNvPr id="6155" name="Text Box 9">
            <a:extLst>
              <a:ext uri="{FF2B5EF4-FFF2-40B4-BE49-F238E27FC236}">
                <a16:creationId xmlns:a16="http://schemas.microsoft.com/office/drawing/2014/main" id="{5E8E2072-26FF-45C6-9A0D-7E78FED50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45318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/>
              <a:t>www.pearson-uk.com/AWMA</a:t>
            </a:r>
            <a:endParaRPr lang="en-US" altLang="en-US" sz="180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F51D6A3-630D-4632-B245-2721B779A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525962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en-GB" sz="3600" b="1" dirty="0">
              <a:ea typeface="Tahoma" pitchFamily="34" charset="0"/>
              <a:cs typeface="Tahoma" pitchFamily="34" charset="0"/>
            </a:endParaRPr>
          </a:p>
          <a:p>
            <a:pPr algn="ctr" eaLnBrk="1" fontAlgn="auto" hangingPunct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endParaRPr lang="en-GB" sz="3600" b="1" dirty="0">
              <a:ea typeface="Tahoma" pitchFamily="34" charset="0"/>
              <a:cs typeface="Tahom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GB" sz="9600" b="1" dirty="0">
                <a:ea typeface="Verdana" pitchFamily="34" charset="0"/>
                <a:cs typeface="Verdana" pitchFamily="34" charset="0"/>
              </a:rPr>
              <a:t>4 Assessments &amp; Informal Observations</a:t>
            </a:r>
            <a:endParaRPr lang="en-GB" sz="8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40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1900" b="1" dirty="0">
              <a:ea typeface="Verdana" pitchFamily="34" charset="0"/>
              <a:cs typeface="Verdana" pitchFamily="34" charset="0"/>
            </a:endParaRPr>
          </a:p>
          <a:p>
            <a:pPr marL="648000" indent="-648000" algn="ctr" eaLnBrk="1" fontAlgn="auto" hangingPunct="1"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GB" sz="50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957B2-FEED-4F16-989C-67BE3A73A59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CB473789-BA3B-43D2-B930-98BA6EAE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41438"/>
            <a:ext cx="18732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E16899-C652-4C8C-A7E5-B751E020D404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3200" b="1"/>
              <a:t>Verbal short-term memory: Digit recall</a:t>
            </a:r>
          </a:p>
        </p:txBody>
      </p:sp>
      <p:grpSp>
        <p:nvGrpSpPr>
          <p:cNvPr id="8195" name="Group 1">
            <a:extLst>
              <a:ext uri="{FF2B5EF4-FFF2-40B4-BE49-F238E27FC236}">
                <a16:creationId xmlns:a16="http://schemas.microsoft.com/office/drawing/2014/main" id="{ED08488A-C834-4B20-9D13-82AECF16BC8D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196975"/>
            <a:ext cx="7129462" cy="4605338"/>
            <a:chOff x="395288" y="1196975"/>
            <a:chExt cx="7129462" cy="4605338"/>
          </a:xfrm>
        </p:grpSpPr>
        <p:grpSp>
          <p:nvGrpSpPr>
            <p:cNvPr id="8198" name="Group 3">
              <a:extLst>
                <a:ext uri="{FF2B5EF4-FFF2-40B4-BE49-F238E27FC236}">
                  <a16:creationId xmlns:a16="http://schemas.microsoft.com/office/drawing/2014/main" id="{80E3AFE8-9E7D-4336-96FA-5834004B98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288" y="1557338"/>
              <a:ext cx="3168650" cy="4244975"/>
              <a:chOff x="385" y="981"/>
              <a:chExt cx="1996" cy="2674"/>
            </a:xfrm>
          </p:grpSpPr>
          <p:pic>
            <p:nvPicPr>
              <p:cNvPr id="8202" name="Picture 4" descr="clipart_trainingChildParent01">
                <a:extLst>
                  <a:ext uri="{FF2B5EF4-FFF2-40B4-BE49-F238E27FC236}">
                    <a16:creationId xmlns:a16="http://schemas.microsoft.com/office/drawing/2014/main" id="{23DFCCC9-7A43-45C2-A7E0-E096CCD6D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2024"/>
                <a:ext cx="1950" cy="1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3" name="AutoShape 5">
                <a:extLst>
                  <a:ext uri="{FF2B5EF4-FFF2-40B4-BE49-F238E27FC236}">
                    <a16:creationId xmlns:a16="http://schemas.microsoft.com/office/drawing/2014/main" id="{4787061D-F1AF-4251-9142-62B1803AE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" y="981"/>
                <a:ext cx="1180" cy="683"/>
              </a:xfrm>
              <a:prstGeom prst="wedgeRoundRectCallout">
                <a:avLst>
                  <a:gd name="adj1" fmla="val 9745"/>
                  <a:gd name="adj2" fmla="val 186750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b="1">
                    <a:latin typeface="Tahoma" panose="020B0604030504040204" pitchFamily="34" charset="0"/>
                  </a:rPr>
                  <a:t>839251</a:t>
                </a:r>
                <a:r>
                  <a:rPr lang="en-GB" altLang="en-US" sz="2400">
                    <a:latin typeface="Tahoma" panose="020B0604030504040204" pitchFamily="34" charset="0"/>
                  </a:rPr>
                  <a:t>	</a:t>
                </a:r>
                <a:endParaRPr lang="en-US" altLang="en-US" sz="24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8199" name="Group 6">
              <a:extLst>
                <a:ext uri="{FF2B5EF4-FFF2-40B4-BE49-F238E27FC236}">
                  <a16:creationId xmlns:a16="http://schemas.microsoft.com/office/drawing/2014/main" id="{7419EA0E-A3FB-47DB-B0C3-D3A594C99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1196975"/>
              <a:ext cx="1657350" cy="2362200"/>
              <a:chOff x="3787" y="1480"/>
              <a:chExt cx="1316" cy="1877"/>
            </a:xfrm>
          </p:grpSpPr>
          <p:pic>
            <p:nvPicPr>
              <p:cNvPr id="8200" name="Picture 3" descr="clipart_child">
                <a:extLst>
                  <a:ext uri="{FF2B5EF4-FFF2-40B4-BE49-F238E27FC236}">
                    <a16:creationId xmlns:a16="http://schemas.microsoft.com/office/drawing/2014/main" id="{395B4FBD-6C2A-433B-AFF2-9C97209C6C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" y="2296"/>
                <a:ext cx="1069" cy="10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1" name="AutoShape 6">
                <a:extLst>
                  <a:ext uri="{FF2B5EF4-FFF2-40B4-BE49-F238E27FC236}">
                    <a16:creationId xmlns:a16="http://schemas.microsoft.com/office/drawing/2014/main" id="{920E9427-261B-4C42-8823-D5B906DA2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1480"/>
                <a:ext cx="1270" cy="655"/>
              </a:xfrm>
              <a:prstGeom prst="wedgeRoundRectCallout">
                <a:avLst>
                  <a:gd name="adj1" fmla="val 14329"/>
                  <a:gd name="adj2" fmla="val 82060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</a:rPr>
                  <a:t>839251</a:t>
                </a:r>
              </a:p>
            </p:txBody>
          </p:sp>
        </p:grpSp>
      </p:grpSp>
      <p:sp>
        <p:nvSpPr>
          <p:cNvPr id="8196" name="Text Box 9">
            <a:extLst>
              <a:ext uri="{FF2B5EF4-FFF2-40B4-BE49-F238E27FC236}">
                <a16:creationId xmlns:a16="http://schemas.microsoft.com/office/drawing/2014/main" id="{01EB0BE3-E30E-4B14-B842-84990501B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618288"/>
            <a:ext cx="338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www.pearson-uk.com/AWMA</a:t>
            </a:r>
            <a:endParaRPr lang="en-US" altLang="en-US" sz="1400"/>
          </a:p>
        </p:txBody>
      </p:sp>
      <p:sp>
        <p:nvSpPr>
          <p:cNvPr id="8197" name="Rectangle 1">
            <a:extLst>
              <a:ext uri="{FF2B5EF4-FFF2-40B4-BE49-F238E27FC236}">
                <a16:creationId xmlns:a16="http://schemas.microsoft.com/office/drawing/2014/main" id="{0CB1B3C5-B998-45EA-A3BA-058969F4E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3644900"/>
            <a:ext cx="49323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b="1"/>
              <a:t>Hear a sequence of digits and attempts to recall each sequence in the correct order.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2000" b="1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b="1"/>
              <a:t>Block of 1 number to a block of 9 numbers.</a:t>
            </a:r>
            <a:br>
              <a:rPr lang="en-GB" altLang="en-US" sz="2000" b="1"/>
            </a:br>
            <a:endParaRPr lang="en-GB" altLang="en-US" sz="2000" b="1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b="1"/>
              <a:t>To receive a correct score for each trial, each number must be recalled in the correct order.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94193BC4-E0A6-4419-A256-E454B213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43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/>
              <a:t>Understanding by both groups.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/>
              <a:t>Despite the task being dependent on auditory processing, this is a task which is regularly performed in class. 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2000"/>
              <a:t>apps on their computers and mobile phones.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/>
              <a:t>Children from both groups appeared to have developed the skills of recalling digits.</a:t>
            </a:r>
            <a:br>
              <a:rPr lang="en-GB" altLang="en-US" sz="2400"/>
            </a:br>
            <a:endParaRPr lang="en-GB" altLang="en-US" sz="24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/>
              <a:t>Some children with autism spent a great deal of time between hearing the digits and recalling them.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2000"/>
              <a:t>They were given the time required to process what they had heard.</a:t>
            </a:r>
            <a:br>
              <a:rPr lang="en-GB" altLang="en-US" sz="2000"/>
            </a:br>
            <a:endParaRPr lang="en-GB" altLang="en-US" sz="20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400"/>
              <a:t>Other children with autism found it difficult to focus and concentrate after doing practise trial.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2000"/>
              <a:t>Given a break if required.</a:t>
            </a:r>
            <a:br>
              <a:rPr lang="en-GB" altLang="en-US" sz="2000"/>
            </a:br>
            <a:endParaRPr lang="en-GB" altLang="en-US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alt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92823-9E69-4E8F-9F1F-5D3F84DB0DC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Digit Recall –Informal Observations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>
            <a:extLst>
              <a:ext uri="{FF2B5EF4-FFF2-40B4-BE49-F238E27FC236}">
                <a16:creationId xmlns:a16="http://schemas.microsoft.com/office/drawing/2014/main" id="{E3F97076-1CBD-4BEA-BB8D-A0C9E05ECFEF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2800" b="1"/>
              <a:t>Visual-spatial working memory: Spatial Recall</a:t>
            </a:r>
          </a:p>
        </p:txBody>
      </p:sp>
      <p:grpSp>
        <p:nvGrpSpPr>
          <p:cNvPr id="10243" name="Group 2">
            <a:extLst>
              <a:ext uri="{FF2B5EF4-FFF2-40B4-BE49-F238E27FC236}">
                <a16:creationId xmlns:a16="http://schemas.microsoft.com/office/drawing/2014/main" id="{C3315040-9E84-48D1-9F37-B990D513FE67}"/>
              </a:ext>
            </a:extLst>
          </p:cNvPr>
          <p:cNvGrpSpPr>
            <a:grpSpLocks/>
          </p:cNvGrpSpPr>
          <p:nvPr/>
        </p:nvGrpSpPr>
        <p:grpSpPr bwMode="auto">
          <a:xfrm>
            <a:off x="872612" y="623094"/>
            <a:ext cx="7129462" cy="1869802"/>
            <a:chOff x="1979613" y="968375"/>
            <a:chExt cx="7129462" cy="2649538"/>
          </a:xfrm>
        </p:grpSpPr>
        <p:pic>
          <p:nvPicPr>
            <p:cNvPr id="10246" name="Picture 3" descr="bo3">
              <a:extLst>
                <a:ext uri="{FF2B5EF4-FFF2-40B4-BE49-F238E27FC236}">
                  <a16:creationId xmlns:a16="http://schemas.microsoft.com/office/drawing/2014/main" id="{7FA013FF-7B4C-42EB-B717-F1F626339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968375"/>
              <a:ext cx="2881312" cy="224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7" name="Group 3">
              <a:extLst>
                <a:ext uri="{FF2B5EF4-FFF2-40B4-BE49-F238E27FC236}">
                  <a16:creationId xmlns:a16="http://schemas.microsoft.com/office/drawing/2014/main" id="{3A6D87C3-0D12-43CB-8C47-D8F63D406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70575" y="1628775"/>
              <a:ext cx="3238500" cy="1989138"/>
              <a:chOff x="3312" y="2341"/>
              <a:chExt cx="2040" cy="1253"/>
            </a:xfrm>
          </p:grpSpPr>
          <p:pic>
            <p:nvPicPr>
              <p:cNvPr id="10250" name="Picture 4" descr="triangle">
                <a:extLst>
                  <a:ext uri="{FF2B5EF4-FFF2-40B4-BE49-F238E27FC236}">
                    <a16:creationId xmlns:a16="http://schemas.microsoft.com/office/drawing/2014/main" id="{5421FA2C-3587-4BD5-AC1F-E8253A2A6F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" y="2341"/>
                <a:ext cx="1610" cy="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1" name="Line 6">
                <a:extLst>
                  <a:ext uri="{FF2B5EF4-FFF2-40B4-BE49-F238E27FC236}">
                    <a16:creationId xmlns:a16="http://schemas.microsoft.com/office/drawing/2014/main" id="{1EB6C32F-FC06-449B-98EC-6EBBFAB02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2496"/>
                <a:ext cx="363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0248" name="Text Box 7">
              <a:extLst>
                <a:ext uri="{FF2B5EF4-FFF2-40B4-BE49-F238E27FC236}">
                  <a16:creationId xmlns:a16="http://schemas.microsoft.com/office/drawing/2014/main" id="{C39A7547-D491-4BA1-98EB-651C2ADB9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4325" y="1168400"/>
              <a:ext cx="17541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Same/ different</a:t>
              </a:r>
            </a:p>
          </p:txBody>
        </p:sp>
        <p:sp>
          <p:nvSpPr>
            <p:cNvPr id="10249" name="Oval 8">
              <a:extLst>
                <a:ext uri="{FF2B5EF4-FFF2-40B4-BE49-F238E27FC236}">
                  <a16:creationId xmlns:a16="http://schemas.microsoft.com/office/drawing/2014/main" id="{6369F443-7BCE-4B30-95EA-3E930F901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1125538"/>
              <a:ext cx="1295400" cy="503237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</p:grpSp>
      <p:sp>
        <p:nvSpPr>
          <p:cNvPr id="10244" name="Text Box 9">
            <a:extLst>
              <a:ext uri="{FF2B5EF4-FFF2-40B4-BE49-F238E27FC236}">
                <a16:creationId xmlns:a16="http://schemas.microsoft.com/office/drawing/2014/main" id="{7DF6D33C-B442-43C2-B035-D774CC36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6577013"/>
            <a:ext cx="338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www.pearson-uk.com/AWMA</a:t>
            </a:r>
            <a:endParaRPr lang="en-US" altLang="en-US" sz="1400"/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FDF6944F-CEB9-4C26-84B3-FED2C76A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402368"/>
            <a:ext cx="77771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dirty="0"/>
              <a:t>Two shapes, shape on the right has a red dot above it.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dirty="0"/>
              <a:t>Identify whether the shape on the right is same or opposite.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dirty="0"/>
              <a:t>Shape with the red dot could be rotated.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dirty="0"/>
              <a:t>End of each trial, recall the location of each red dot on the shape, in the correct order, or by pointing to a picture with three possible positions marked.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dirty="0"/>
              <a:t>Block 1 set up shapes increasing up to Block 7 sets of shapes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dirty="0"/>
              <a:t>Score for correctly identifying whether the shape with the red dot is the same or the opposite of the shape on the left.  The Processing score.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GB" altLang="en-US" sz="2000" dirty="0"/>
              <a:t>Also receive a score for correctly recalling the position of each dot in sequence.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GB" altLang="en-US" sz="2000" dirty="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>
            <a:extLst>
              <a:ext uri="{FF2B5EF4-FFF2-40B4-BE49-F238E27FC236}">
                <a16:creationId xmlns:a16="http://schemas.microsoft.com/office/drawing/2014/main" id="{C4B0CF14-BB9F-4C97-8F68-4ABC57BD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20763"/>
            <a:ext cx="8291512" cy="4929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/>
              <a:t>Obvious differences between the control group (typically developing) and the experimental group (autism).</a:t>
            </a:r>
            <a:br>
              <a:rPr lang="en-GB" altLang="en-US" sz="2000"/>
            </a:br>
            <a:endParaRPr lang="en-GB" altLang="en-US" sz="200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en-US" sz="2000"/>
              <a:t>Children with autism found this task more difficult  than their peers.</a:t>
            </a:r>
            <a:br>
              <a:rPr lang="en-GB" altLang="en-US" sz="2000"/>
            </a:br>
            <a:endParaRPr lang="en-GB" altLang="en-US" sz="200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2000"/>
              <a:t>Two step process -Dependent on auditory processing skills.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en-US" sz="2000"/>
              <a:t>Used the practice time to gain understanding-lengthy-lost focus</a:t>
            </a:r>
            <a:br>
              <a:rPr lang="en-GB" altLang="en-US" sz="2000"/>
            </a:br>
            <a:endParaRPr lang="en-GB" altLang="en-US" sz="2000"/>
          </a:p>
          <a:p>
            <a:pPr lvl="1" eaLnBrk="1" hangingPunct="1"/>
            <a:r>
              <a:rPr lang="en-GB" altLang="en-US" sz="2000"/>
              <a:t>Children with autism were given more time to process instructions </a:t>
            </a:r>
          </a:p>
          <a:p>
            <a:pPr lvl="2" eaLnBrk="1" hangingPunct="1"/>
            <a:r>
              <a:rPr lang="en-GB" altLang="en-US" sz="2000"/>
              <a:t>Focused on voice over -Repeated “Even though it moved around”</a:t>
            </a:r>
          </a:p>
          <a:p>
            <a:pPr lvl="2" eaLnBrk="1" hangingPunct="1"/>
            <a:r>
              <a:rPr lang="en-GB" altLang="en-US" sz="2000"/>
              <a:t>Focused on the shape –”It looks like an “Axe”</a:t>
            </a:r>
          </a:p>
          <a:p>
            <a:pPr lvl="2" eaLnBrk="1" hangingPunct="1"/>
            <a:r>
              <a:rPr lang="en-GB" altLang="en-US" sz="2000"/>
              <a:t>Said Not opposite instead of same</a:t>
            </a:r>
          </a:p>
          <a:p>
            <a:pPr lvl="2" eaLnBrk="1" hangingPunct="1"/>
            <a:r>
              <a:rPr lang="en-GB" altLang="en-US" sz="2000"/>
              <a:t>Gave automatic responses without focusing on the shape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4C135-89FB-4244-A826-31180F2DD5A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71600" y="0"/>
            <a:ext cx="7772400" cy="1470025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b="1" dirty="0">
                <a:latin typeface="+mn-lt"/>
              </a:rPr>
              <a:t>Spatial Recall – Informal observations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MCA THEME" val="UqIlXioz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CA Theme">
  <a:themeElements>
    <a:clrScheme name="Custom 5">
      <a:dk1>
        <a:srgbClr val="32BDAF"/>
      </a:dk1>
      <a:lt1>
        <a:srgbClr val="32BDAF"/>
      </a:lt1>
      <a:dk2>
        <a:srgbClr val="32BDAF"/>
      </a:dk2>
      <a:lt2>
        <a:srgbClr val="32BDAF"/>
      </a:lt2>
      <a:accent1>
        <a:srgbClr val="00091A"/>
      </a:accent1>
      <a:accent2>
        <a:srgbClr val="00091A"/>
      </a:accent2>
      <a:accent3>
        <a:srgbClr val="00091A"/>
      </a:accent3>
      <a:accent4>
        <a:srgbClr val="00091A"/>
      </a:accent4>
      <a:accent5>
        <a:srgbClr val="00091A"/>
      </a:accent5>
      <a:accent6>
        <a:srgbClr val="00091A"/>
      </a:accent6>
      <a:hlink>
        <a:srgbClr val="0070C0"/>
      </a:hlink>
      <a:folHlink>
        <a:srgbClr val="7030A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ster" id="{C424A40B-B9D2-48C6-88D2-8C4EA85B98A1}" vid="{8A00D06C-1151-44B9-9CB0-437984F18B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MCA PP Template 18</Template>
  <TotalTime>0</TotalTime>
  <Words>1850</Words>
  <Application>Microsoft Office PowerPoint</Application>
  <PresentationFormat>On-screen Show (4:3)</PresentationFormat>
  <Paragraphs>238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Adobe Garamond Pro</vt:lpstr>
      <vt:lpstr>Arial</vt:lpstr>
      <vt:lpstr>Calibri</vt:lpstr>
      <vt:lpstr>Courier New</vt:lpstr>
      <vt:lpstr>Tahoma</vt:lpstr>
      <vt:lpstr>Wingdings</vt:lpstr>
      <vt:lpstr>MCA Theme</vt:lpstr>
      <vt:lpstr>PowerPoint Presentation</vt:lpstr>
      <vt:lpstr>Why conduct this research?</vt:lpstr>
      <vt:lpstr>Background - Research Study</vt:lpstr>
      <vt:lpstr>PowerPoint Presentation</vt:lpstr>
      <vt:lpstr> </vt:lpstr>
      <vt:lpstr>Verbal short-term memory: Digit recall</vt:lpstr>
      <vt:lpstr>Digit Recall –Informal Observations</vt:lpstr>
      <vt:lpstr>Visual-spatial working memory: Spatial Recall</vt:lpstr>
      <vt:lpstr>Spatial Recall – Informal observations</vt:lpstr>
      <vt:lpstr>Spatial Recall – Informal observations</vt:lpstr>
      <vt:lpstr>Verbal working memory: Listening Recall</vt:lpstr>
      <vt:lpstr>Listening Recall- Informal observations</vt:lpstr>
      <vt:lpstr>Listening Recall- Informal observations</vt:lpstr>
      <vt:lpstr>PowerPoint Presentation</vt:lpstr>
      <vt:lpstr>Dot Matrix-Informal observations</vt:lpstr>
      <vt:lpstr>PowerPoint Presentation</vt:lpstr>
      <vt:lpstr>Demographic Profile</vt:lpstr>
      <vt:lpstr>PowerPoint Presentation</vt:lpstr>
      <vt:lpstr>PowerPoint Presentation</vt:lpstr>
      <vt:lpstr>PowerPoint Presentation</vt:lpstr>
      <vt:lpstr>Statistical Summary</vt:lpstr>
      <vt:lpstr>Limitations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Keep up to Date with Events at the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ONeillF</dc:creator>
  <cp:lastModifiedBy>Stephen Hughes</cp:lastModifiedBy>
  <cp:revision>399</cp:revision>
  <cp:lastPrinted>2013-06-03T10:06:08Z</cp:lastPrinted>
  <dcterms:created xsi:type="dcterms:W3CDTF">2012-02-09T10:21:21Z</dcterms:created>
  <dcterms:modified xsi:type="dcterms:W3CDTF">2020-11-24T11:19:04Z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488B726A-4452-4A50-85FB-84C3F0B786D4</vt:lpwstr>
  </property>
  <property fmtid="{D5CDD505-2E9C-101B-9397-08002B2CF9AE}" pid="3" name="ArticulatePath">
    <vt:lpwstr>Working Memory Research summary of findings</vt:lpwstr>
  </property>
</Properties>
</file>